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Montserrat SemiBold"/>
      <p:regular r:id="rId25"/>
      <p:bold r:id="rId26"/>
      <p:italic r:id="rId27"/>
      <p:boldItalic r:id="rId28"/>
    </p:embeddedFont>
    <p:embeddedFont>
      <p:font typeface="Oswald Medium"/>
      <p:regular r:id="rId29"/>
      <p:bold r:id="rId30"/>
    </p:embeddedFont>
    <p:embeddedFont>
      <p:font typeface="Montserrat Black"/>
      <p:bold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Oswald Light"/>
      <p:regular r:id="rId41"/>
      <p:bold r:id="rId42"/>
    </p:embeddedFont>
    <p:embeddedFont>
      <p:font typeface="Montserrat ExtraLight"/>
      <p:regular r:id="rId43"/>
      <p:bold r:id="rId44"/>
      <p:italic r:id="rId45"/>
      <p:boldItalic r:id="rId46"/>
    </p:embeddedFont>
    <p:embeddedFont>
      <p:font typeface="Montserrat ExtraBold"/>
      <p:bold r:id="rId47"/>
      <p:boldItalic r:id="rId48"/>
    </p:embeddedFont>
    <p:embeddedFont>
      <p:font typeface="Oswald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jGJ+t5UVQLWoAhvh78wKXAUry1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42" Type="http://schemas.openxmlformats.org/officeDocument/2006/relationships/font" Target="fonts/OswaldLight-bold.fntdata"/><Relationship Id="rId41" Type="http://schemas.openxmlformats.org/officeDocument/2006/relationships/font" Target="fonts/OswaldLight-regular.fntdata"/><Relationship Id="rId44" Type="http://schemas.openxmlformats.org/officeDocument/2006/relationships/font" Target="fonts/MontserratExtraLight-bold.fntdata"/><Relationship Id="rId43" Type="http://schemas.openxmlformats.org/officeDocument/2006/relationships/font" Target="fonts/MontserratExtraLight-regular.fntdata"/><Relationship Id="rId46" Type="http://schemas.openxmlformats.org/officeDocument/2006/relationships/font" Target="fonts/MontserratExtraLight-boldItalic.fntdata"/><Relationship Id="rId45" Type="http://schemas.openxmlformats.org/officeDocument/2006/relationships/font" Target="fonts/MontserratExtra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ExtraBold-boldItalic.fntdata"/><Relationship Id="rId47" Type="http://schemas.openxmlformats.org/officeDocument/2006/relationships/font" Target="fonts/MontserratExtraBold-bold.fntdata"/><Relationship Id="rId49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Black-bold.fntdata"/><Relationship Id="rId30" Type="http://schemas.openxmlformats.org/officeDocument/2006/relationships/font" Target="fonts/OswaldMedium-bold.fntdata"/><Relationship Id="rId33" Type="http://schemas.openxmlformats.org/officeDocument/2006/relationships/font" Target="fonts/Montserrat-regular.fntdata"/><Relationship Id="rId32" Type="http://schemas.openxmlformats.org/officeDocument/2006/relationships/font" Target="fonts/MontserratBlack-boldItalic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Medium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Medium-italic.fntdata"/><Relationship Id="rId38" Type="http://schemas.openxmlformats.org/officeDocument/2006/relationships/font" Target="fonts/MontserratMedium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29" Type="http://schemas.openxmlformats.org/officeDocument/2006/relationships/font" Target="fonts/OswaldMedium-regular.fntdata"/><Relationship Id="rId51" Type="http://customschemas.google.com/relationships/presentationmetadata" Target="metadata"/><Relationship Id="rId50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0" name="Google Shape;50;p3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" name="Google Shape;51;p3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8" name="Google Shape;58;p33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scura">
  <p:cSld name="CUSTOM_1_2"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4"/>
          <p:cNvSpPr txBox="1"/>
          <p:nvPr>
            <p:ph idx="12" type="sldNum"/>
          </p:nvPr>
        </p:nvSpPr>
        <p:spPr>
          <a:xfrm>
            <a:off x="11093410" y="63192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2" name="Google Shape;62;p34"/>
          <p:cNvPicPr preferRelativeResize="0"/>
          <p:nvPr/>
        </p:nvPicPr>
        <p:blipFill rotWithShape="1">
          <a:blip r:embed="rId2">
            <a:alphaModFix/>
          </a:blip>
          <a:srcRect b="582" l="0" r="0" t="592"/>
          <a:stretch/>
        </p:blipFill>
        <p:spPr>
          <a:xfrm>
            <a:off x="227267" y="160300"/>
            <a:ext cx="2227169" cy="73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 txBox="1"/>
          <p:nvPr>
            <p:ph idx="12" type="sldNum"/>
          </p:nvPr>
        </p:nvSpPr>
        <p:spPr>
          <a:xfrm>
            <a:off x="11093410" y="63192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5" name="Google Shape;65;p35"/>
          <p:cNvSpPr/>
          <p:nvPr/>
        </p:nvSpPr>
        <p:spPr>
          <a:xfrm>
            <a:off x="406400" y="1176033"/>
            <a:ext cx="11380800" cy="4800"/>
          </a:xfrm>
          <a:prstGeom prst="rect">
            <a:avLst/>
          </a:prstGeom>
          <a:solidFill>
            <a:srgbClr val="74C0C2"/>
          </a:solidFill>
          <a:ln cap="flat" cmpd="sng" w="9525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5"/>
          <p:cNvSpPr txBox="1"/>
          <p:nvPr>
            <p:ph type="title"/>
          </p:nvPr>
        </p:nvSpPr>
        <p:spPr>
          <a:xfrm>
            <a:off x="299200" y="626133"/>
            <a:ext cx="11477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7" name="Google Shape;67;p35"/>
          <p:cNvSpPr txBox="1"/>
          <p:nvPr/>
        </p:nvSpPr>
        <p:spPr>
          <a:xfrm>
            <a:off x="10429867" y="118133"/>
            <a:ext cx="17715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Proyecto EdPro</a:t>
            </a:r>
            <a:endParaRPr b="0" i="0" sz="12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idx="12" type="sldNum"/>
          </p:nvPr>
        </p:nvSpPr>
        <p:spPr>
          <a:xfrm>
            <a:off x="11093410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Básica Azul">
  <p:cSld name="SECTION_HEADER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7"/>
          <p:cNvSpPr/>
          <p:nvPr/>
        </p:nvSpPr>
        <p:spPr>
          <a:xfrm>
            <a:off x="0" y="6560833"/>
            <a:ext cx="11093100" cy="41700"/>
          </a:xfrm>
          <a:prstGeom prst="rect">
            <a:avLst/>
          </a:prstGeom>
          <a:solidFill>
            <a:srgbClr val="74C0C2"/>
          </a:solidFill>
          <a:ln cap="flat" cmpd="sng" w="9525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7"/>
          <p:cNvSpPr txBox="1"/>
          <p:nvPr>
            <p:ph type="title"/>
          </p:nvPr>
        </p:nvSpPr>
        <p:spPr>
          <a:xfrm>
            <a:off x="402367" y="781600"/>
            <a:ext cx="11441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3" name="Google Shape;73;p37"/>
          <p:cNvSpPr txBox="1"/>
          <p:nvPr>
            <p:ph idx="12" type="sldNum"/>
          </p:nvPr>
        </p:nvSpPr>
        <p:spPr>
          <a:xfrm>
            <a:off x="11093410" y="63192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4" name="Google Shape;74;p37"/>
          <p:cNvSpPr txBox="1"/>
          <p:nvPr>
            <p:ph idx="1" type="body"/>
          </p:nvPr>
        </p:nvSpPr>
        <p:spPr>
          <a:xfrm>
            <a:off x="621633" y="2144267"/>
            <a:ext cx="110973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erior">
  <p:cSld name="3_Interio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98711"/>
            <a:ext cx="12191999" cy="48282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8"/>
          <p:cNvSpPr/>
          <p:nvPr/>
        </p:nvSpPr>
        <p:spPr>
          <a:xfrm>
            <a:off x="-34" y="598710"/>
            <a:ext cx="12184500" cy="482700"/>
          </a:xfrm>
          <a:prstGeom prst="rect">
            <a:avLst/>
          </a:prstGeom>
          <a:solidFill>
            <a:schemeClr val="accent1">
              <a:alpha val="5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8"/>
          <p:cNvSpPr txBox="1"/>
          <p:nvPr>
            <p:ph type="ctrTitle"/>
          </p:nvPr>
        </p:nvSpPr>
        <p:spPr>
          <a:xfrm>
            <a:off x="327381" y="710858"/>
            <a:ext cx="11089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Montserrat Medium"/>
              <a:buNone/>
              <a:defRPr b="0" i="0" sz="1867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" type="subTitle"/>
          </p:nvPr>
        </p:nvSpPr>
        <p:spPr>
          <a:xfrm>
            <a:off x="327381" y="234519"/>
            <a:ext cx="6357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67"/>
              <a:buNone/>
              <a:defRPr b="0" i="0" sz="1067">
                <a:solidFill>
                  <a:srgbClr val="A7B3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38"/>
          <p:cNvSpPr txBox="1"/>
          <p:nvPr/>
        </p:nvSpPr>
        <p:spPr>
          <a:xfrm>
            <a:off x="11573541" y="6292603"/>
            <a:ext cx="41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fld id="{00000000-1234-1234-1234-123412341234}" type="slidenum">
              <a:rPr b="0" i="0" lang="es-ES" sz="1067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b="0" i="0" sz="1067" u="none" cap="none" strike="noStrike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1" name="Google Shape;81;p38"/>
          <p:cNvCxnSpPr/>
          <p:nvPr/>
        </p:nvCxnSpPr>
        <p:spPr>
          <a:xfrm>
            <a:off x="11471525" y="6392333"/>
            <a:ext cx="0" cy="165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8" name="Google Shape;18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 txBox="1"/>
          <p:nvPr>
            <p:ph type="title"/>
          </p:nvPr>
        </p:nvSpPr>
        <p:spPr>
          <a:xfrm>
            <a:off x="845127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/>
        </p:txBody>
      </p:sp>
      <p:sp>
        <p:nvSpPr>
          <p:cNvPr id="21" name="Google Shape;21;p24"/>
          <p:cNvSpPr txBox="1"/>
          <p:nvPr>
            <p:ph idx="1" type="body"/>
          </p:nvPr>
        </p:nvSpPr>
        <p:spPr>
          <a:xfrm>
            <a:off x="845127" y="18288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⚫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2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24.jp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hyperlink" Target="https://immune.institu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29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8524" y="0"/>
            <a:ext cx="12436926" cy="699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0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0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318" name="Google Shape;318;p10"/>
          <p:cNvSpPr txBox="1"/>
          <p:nvPr/>
        </p:nvSpPr>
        <p:spPr>
          <a:xfrm>
            <a:off x="2913075" y="727174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Modelado y validación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De la regresión al clustering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319" name="Google Shape;319;p10"/>
          <p:cNvCxnSpPr/>
          <p:nvPr/>
        </p:nvCxnSpPr>
        <p:spPr>
          <a:xfrm rot="10800000">
            <a:off x="761975" y="911325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320" name="Google Shape;320;p10"/>
          <p:cNvSpPr/>
          <p:nvPr/>
        </p:nvSpPr>
        <p:spPr>
          <a:xfrm>
            <a:off x="1616075" y="8081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321" name="Google Shape;321;p10"/>
          <p:cNvSpPr/>
          <p:nvPr/>
        </p:nvSpPr>
        <p:spPr>
          <a:xfrm>
            <a:off x="2121336" y="607637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322" name="Google Shape;322;p10"/>
          <p:cNvSpPr txBox="1"/>
          <p:nvPr/>
        </p:nvSpPr>
        <p:spPr>
          <a:xfrm>
            <a:off x="2235042" y="614688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323" name="Google Shape;32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0" title="comparación modelos Madrid general.png"/>
          <p:cNvPicPr preferRelativeResize="0"/>
          <p:nvPr/>
        </p:nvPicPr>
        <p:blipFill rotWithShape="1">
          <a:blip r:embed="rId5">
            <a:alphaModFix/>
          </a:blip>
          <a:srcRect b="0" l="-1670" r="1670" t="0"/>
          <a:stretch/>
        </p:blipFill>
        <p:spPr>
          <a:xfrm>
            <a:off x="3896826" y="1468050"/>
            <a:ext cx="3954474" cy="235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2745"/>
              </a:srgbClr>
            </a:outerShdw>
          </a:effectLst>
        </p:spPr>
      </p:pic>
      <p:sp>
        <p:nvSpPr>
          <p:cNvPr id="325" name="Google Shape;325;p10"/>
          <p:cNvSpPr/>
          <p:nvPr/>
        </p:nvSpPr>
        <p:spPr>
          <a:xfrm>
            <a:off x="1728845" y="4125400"/>
            <a:ext cx="2419500" cy="3729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1608863" y="4479350"/>
            <a:ext cx="2659500" cy="17148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0"/>
          <p:cNvSpPr txBox="1"/>
          <p:nvPr/>
        </p:nvSpPr>
        <p:spPr>
          <a:xfrm>
            <a:off x="1548776" y="4518325"/>
            <a:ext cx="26595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Regresión lineal, Random Forest, XGBoost, KNN, Gradient Boosting.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Selección final: XGBoost por su precisión y robustez.</a:t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1668100" y="4743826"/>
            <a:ext cx="107400" cy="83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0"/>
          <p:cNvSpPr txBox="1"/>
          <p:nvPr/>
        </p:nvSpPr>
        <p:spPr>
          <a:xfrm>
            <a:off x="2064708" y="4196639"/>
            <a:ext cx="17478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-E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b="1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Modelos probados</a:t>
            </a:r>
            <a:r>
              <a:rPr b="1" i="0" lang="es-E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4942370" y="4125400"/>
            <a:ext cx="2875200" cy="3729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4665936" y="4486000"/>
            <a:ext cx="3428100" cy="17148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0"/>
          <p:cNvSpPr txBox="1"/>
          <p:nvPr/>
        </p:nvSpPr>
        <p:spPr>
          <a:xfrm>
            <a:off x="4588175" y="4524975"/>
            <a:ext cx="34281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GridSearchCV y validación cruzada para ajustar hiperparámetros.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Principales parámetros: learning_rate, max_depth, n_estimators, reg_alpha, reg_lambda.</a:t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4149725" y="4743826"/>
            <a:ext cx="107400" cy="83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0"/>
          <p:cNvSpPr txBox="1"/>
          <p:nvPr/>
        </p:nvSpPr>
        <p:spPr>
          <a:xfrm>
            <a:off x="5341532" y="4196639"/>
            <a:ext cx="20772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-E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b="1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Optimización</a:t>
            </a:r>
            <a:r>
              <a:rPr b="1" i="0" lang="es-E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10"/>
          <p:cNvSpPr/>
          <p:nvPr/>
        </p:nvSpPr>
        <p:spPr>
          <a:xfrm>
            <a:off x="1702435" y="1585600"/>
            <a:ext cx="1886700" cy="3729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0"/>
          <p:cNvSpPr/>
          <p:nvPr/>
        </p:nvSpPr>
        <p:spPr>
          <a:xfrm>
            <a:off x="1608875" y="1939550"/>
            <a:ext cx="2073900" cy="17148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0"/>
          <p:cNvSpPr txBox="1"/>
          <p:nvPr/>
        </p:nvSpPr>
        <p:spPr>
          <a:xfrm>
            <a:off x="1639141" y="1983062"/>
            <a:ext cx="21204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AQI_general: 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RMSE: 5.07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R²: 0.89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AQI_por_zonas: 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RMSE: 2.76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R²: 0.98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10"/>
          <p:cNvSpPr txBox="1"/>
          <p:nvPr/>
        </p:nvSpPr>
        <p:spPr>
          <a:xfrm>
            <a:off x="1964332" y="1656839"/>
            <a:ext cx="13629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-E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b="1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r>
              <a:rPr b="1" i="0" lang="es-E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10" title="Diferencia entre AQI Ajustado y AQI Predicho 2025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9024" y="1496900"/>
            <a:ext cx="3862053" cy="23014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340" name="Google Shape;340;p10" title="Disperscion-AQI's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47450" y="3980200"/>
            <a:ext cx="2582251" cy="2591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784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1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1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1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1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1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1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11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1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356" name="Google Shape;356;p11"/>
          <p:cNvSpPr txBox="1"/>
          <p:nvPr/>
        </p:nvSpPr>
        <p:spPr>
          <a:xfrm>
            <a:off x="2913075" y="727174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Modelado y validación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De la regresión al clustering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357" name="Google Shape;357;p11"/>
          <p:cNvCxnSpPr/>
          <p:nvPr/>
        </p:nvCxnSpPr>
        <p:spPr>
          <a:xfrm rot="10800000">
            <a:off x="761975" y="911325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358" name="Google Shape;358;p11"/>
          <p:cNvSpPr/>
          <p:nvPr/>
        </p:nvSpPr>
        <p:spPr>
          <a:xfrm>
            <a:off x="1616075" y="8081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359" name="Google Shape;359;p11"/>
          <p:cNvSpPr/>
          <p:nvPr/>
        </p:nvSpPr>
        <p:spPr>
          <a:xfrm>
            <a:off x="2121336" y="607637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360" name="Google Shape;360;p11"/>
          <p:cNvSpPr txBox="1"/>
          <p:nvPr/>
        </p:nvSpPr>
        <p:spPr>
          <a:xfrm>
            <a:off x="2121327" y="614700"/>
            <a:ext cx="61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3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6.1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361" name="Google Shape;36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1"/>
          <p:cNvSpPr/>
          <p:nvPr/>
        </p:nvSpPr>
        <p:spPr>
          <a:xfrm>
            <a:off x="1515700" y="5048626"/>
            <a:ext cx="107400" cy="83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11" title="Boxplots varialbes por cluster.jp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9951" y="3004375"/>
            <a:ext cx="4959001" cy="33824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364" name="Google Shape;364;p11" title="clustering de dias según condiciones ambientales y de tráfico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4101" y="3257650"/>
            <a:ext cx="4007386" cy="318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365" name="Google Shape;365;p11" title="Metodo del codo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1363" y="1369682"/>
            <a:ext cx="3226600" cy="17830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sp>
        <p:nvSpPr>
          <p:cNvPr id="366" name="Google Shape;366;p11"/>
          <p:cNvSpPr txBox="1"/>
          <p:nvPr/>
        </p:nvSpPr>
        <p:spPr>
          <a:xfrm>
            <a:off x="5675250" y="1479575"/>
            <a:ext cx="57237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Clustering: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Análisis no supervisado para identificar perfiles ambientales.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Tres perfiles detectados: alta contaminación urbana, aire limpio y frío, días cálidos con alto ozono.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2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2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12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2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382" name="Google Shape;382;p12"/>
          <p:cNvSpPr txBox="1"/>
          <p:nvPr/>
        </p:nvSpPr>
        <p:spPr>
          <a:xfrm>
            <a:off x="2913075" y="823737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Un índice adaptado a Madrid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Diferencia con el estándar europeo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383" name="Google Shape;383;p12"/>
          <p:cNvCxnSpPr/>
          <p:nvPr/>
        </p:nvCxnSpPr>
        <p:spPr>
          <a:xfrm rot="10800000">
            <a:off x="761975" y="10078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384" name="Google Shape;384;p12"/>
          <p:cNvSpPr/>
          <p:nvPr/>
        </p:nvSpPr>
        <p:spPr>
          <a:xfrm>
            <a:off x="1616075" y="9047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385" name="Google Shape;385;p12"/>
          <p:cNvSpPr/>
          <p:nvPr/>
        </p:nvSpPr>
        <p:spPr>
          <a:xfrm>
            <a:off x="2121336" y="70419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386" name="Google Shape;386;p12"/>
          <p:cNvSpPr txBox="1"/>
          <p:nvPr/>
        </p:nvSpPr>
        <p:spPr>
          <a:xfrm>
            <a:off x="2235042" y="71125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7.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387" name="Google Shape;3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2"/>
          <p:cNvSpPr txBox="1"/>
          <p:nvPr/>
        </p:nvSpPr>
        <p:spPr>
          <a:xfrm>
            <a:off x="7952175" y="1609700"/>
            <a:ext cx="34371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r>
              <a:rPr b="1" i="0" lang="es-ES" sz="14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AQI estándar: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Solo considera contaminantes (NO₂, SO₂, O₃, PM10, PM2.5).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incorpora factores locales como meteorología o tráfico.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2"/>
          <p:cNvSpPr txBox="1"/>
          <p:nvPr/>
        </p:nvSpPr>
        <p:spPr>
          <a:xfrm>
            <a:off x="2469575" y="1580375"/>
            <a:ext cx="45669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 AQI personalizado: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 variables de tráfico y meteorología (temperatura, humedad, viento, presión).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Ajusta el índice con multiplicadores heurísticos según condiciones locales (ej. alta humedad, poco viento, eventos especiales, congestión, etc).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Asigna pesos específicos a cada factor para reflejar la realidad de Madrid.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2"/>
          <p:cNvSpPr txBox="1"/>
          <p:nvPr/>
        </p:nvSpPr>
        <p:spPr>
          <a:xfrm>
            <a:off x="1616063" y="3736675"/>
            <a:ext cx="62253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r>
              <a:rPr b="1" i="0" lang="es-ES" sz="14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Ventajas: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 precisión y utilidad para la gestión ambiental local.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Permite anticipar episodios de contaminación considerando el contexto urbano real.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2"/>
          <p:cNvSpPr txBox="1"/>
          <p:nvPr/>
        </p:nvSpPr>
        <p:spPr>
          <a:xfrm>
            <a:off x="1616063" y="4986800"/>
            <a:ext cx="6225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AQI adaptado a Madrid ofrece una visión más realista y accionable que el índice estándar europeo, facilitando la toma de decisiones informadas.</a:t>
            </a:r>
            <a:r>
              <a:rPr b="0" i="0" lang="es-ES" sz="14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12" title="Mapa con AQI's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7062" y="3204775"/>
            <a:ext cx="3312225" cy="282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3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3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3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3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3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3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13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3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408" name="Google Shape;408;p13"/>
          <p:cNvSpPr txBox="1"/>
          <p:nvPr/>
        </p:nvSpPr>
        <p:spPr>
          <a:xfrm>
            <a:off x="2913075" y="823725"/>
            <a:ext cx="7972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Resultados y hallazgos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Impacto de las variables meteorológicas de tráfico y exógenas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409" name="Google Shape;409;p13"/>
          <p:cNvCxnSpPr/>
          <p:nvPr/>
        </p:nvCxnSpPr>
        <p:spPr>
          <a:xfrm rot="10800000">
            <a:off x="761975" y="10078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410" name="Google Shape;410;p13"/>
          <p:cNvSpPr/>
          <p:nvPr/>
        </p:nvSpPr>
        <p:spPr>
          <a:xfrm>
            <a:off x="1616075" y="9047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411" name="Google Shape;411;p13"/>
          <p:cNvSpPr/>
          <p:nvPr/>
        </p:nvSpPr>
        <p:spPr>
          <a:xfrm>
            <a:off x="2121336" y="70419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412" name="Google Shape;412;p13"/>
          <p:cNvSpPr txBox="1"/>
          <p:nvPr/>
        </p:nvSpPr>
        <p:spPr>
          <a:xfrm>
            <a:off x="2235042" y="71125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8.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413" name="Google Shape;41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3"/>
          <p:cNvSpPr txBox="1"/>
          <p:nvPr/>
        </p:nvSpPr>
        <p:spPr>
          <a:xfrm>
            <a:off x="2121325" y="1656650"/>
            <a:ext cx="9141300" cy="4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b="1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meteorológicas: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El viento es clave para la dispersión de contaminantes: días con viento moderado presentan mejor calidad del aire.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La humedad, la lluvia y la temperatura influyen en la formación de ozono y partículas.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Presión atmosférica afecta la acumulación de contaminantes en capas bajas.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b="1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exógenas (tráfico y eventos): </a:t>
            </a:r>
            <a:r>
              <a:rPr b="0" i="0" lang="es-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s-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El tráfico es el principal predictor de NO₂ y partículas.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Restricciones de movilidad reducen significativamente los niveles de contaminación.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El modelo detecta picos y descensos asociados a festividades, huelgas o episodios meteorológicos extremos.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b="1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Hallazgos clave: 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El AQI personalizado responde mejor a las variaciones locales que el estándar.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La integración de variables exógenas mejora la capacidad predictiva y la utilidad práctica del modelo.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Se identifican patrones temporales y espaciales útiles para la gestión ambiental.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análisis demuestra que considerar variables meteorológicas y exógenas es fundamental para anticipar episodios de contaminación y diseñar políticas públicas más efectivas en Madrid.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3"/>
          <p:cNvSpPr/>
          <p:nvPr/>
        </p:nvSpPr>
        <p:spPr>
          <a:xfrm>
            <a:off x="2198325" y="5170875"/>
            <a:ext cx="8987400" cy="1182300"/>
          </a:xfrm>
          <a:prstGeom prst="roundRect">
            <a:avLst>
              <a:gd fmla="val 5203" name="adj"/>
            </a:avLst>
          </a:prstGeom>
          <a:noFill/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4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4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4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4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4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4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4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4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14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4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431" name="Google Shape;431;p14"/>
          <p:cNvSpPr txBox="1"/>
          <p:nvPr/>
        </p:nvSpPr>
        <p:spPr>
          <a:xfrm>
            <a:off x="2913075" y="823737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Dashboards y análisis visual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Comunicación de resultados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432" name="Google Shape;432;p14"/>
          <p:cNvCxnSpPr/>
          <p:nvPr/>
        </p:nvCxnSpPr>
        <p:spPr>
          <a:xfrm rot="10800000">
            <a:off x="761975" y="10078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433" name="Google Shape;433;p14"/>
          <p:cNvSpPr/>
          <p:nvPr/>
        </p:nvSpPr>
        <p:spPr>
          <a:xfrm>
            <a:off x="1616075" y="9047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434" name="Google Shape;434;p14"/>
          <p:cNvSpPr/>
          <p:nvPr/>
        </p:nvSpPr>
        <p:spPr>
          <a:xfrm>
            <a:off x="2121336" y="70419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435" name="Google Shape;435;p14"/>
          <p:cNvSpPr txBox="1"/>
          <p:nvPr/>
        </p:nvSpPr>
        <p:spPr>
          <a:xfrm>
            <a:off x="2121325" y="711250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436" name="Google Shape;436;p14"/>
          <p:cNvSpPr txBox="1"/>
          <p:nvPr/>
        </p:nvSpPr>
        <p:spPr>
          <a:xfrm>
            <a:off x="1704825" y="1747575"/>
            <a:ext cx="2755200" cy="4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500" u="none" cap="none" strike="noStrike">
                <a:solidFill>
                  <a:srgbClr val="33D9B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</a:t>
            </a:r>
            <a:r>
              <a:rPr b="1" i="0" lang="es-ES" sz="14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1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Excel: </a:t>
            </a:r>
            <a:r>
              <a:rPr b="0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Creación de nuevas tablas con los datos ya limpios.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Modificación de formatos de datos (fechas, números..) para asegurar la compatibilidad con Power BI.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Organización y estructuración de la información para facilitar la visualización posterior.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437" name="Google Shape;43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578;p42" id="438" name="Google Shape;438;p14"/>
          <p:cNvSpPr txBox="1"/>
          <p:nvPr/>
        </p:nvSpPr>
        <p:spPr>
          <a:xfrm>
            <a:off x="4981825" y="1870625"/>
            <a:ext cx="3512400" cy="3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b="1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Power Query: </a:t>
            </a:r>
            <a:endParaRPr b="1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Aplicación de filtros, cambios de tipo de datos y creación de columnas auxiliares si era necesario.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Transformaciones y ajustes para dejar los datos listos para el modelado.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Limpieza adicional de datos.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Organización de los datos. 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439" name="Google Shape;439;p14"/>
          <p:cNvSpPr txBox="1"/>
          <p:nvPr/>
        </p:nvSpPr>
        <p:spPr>
          <a:xfrm>
            <a:off x="8804775" y="1823425"/>
            <a:ext cx="2755200" cy="30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22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"/>
              <a:buFont typeface="Montserrat"/>
              <a:buChar char="•"/>
            </a:pPr>
            <a:r>
              <a:rPr b="1" i="0" lang="es-ES" sz="14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b="1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Power BI:</a:t>
            </a:r>
            <a:r>
              <a:rPr b="0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Creación de medidas personalizadas para los indicadores clave del proyecto.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. ej: Promedios por contaminante, % de días con evento especial.. medias meteorológicas. </a:t>
            </a:r>
            <a:endParaRPr b="0" i="0" sz="14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0" name="Google Shape;44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0075" y="5546175"/>
            <a:ext cx="5457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493;p41" id="441" name="Google Shape;441;p14"/>
          <p:cNvSpPr txBox="1"/>
          <p:nvPr/>
        </p:nvSpPr>
        <p:spPr>
          <a:xfrm>
            <a:off x="3099899" y="1454850"/>
            <a:ext cx="5992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1" i="0" lang="es-ES" sz="1700" u="none" cap="none" strike="noStrike">
                <a:solidFill>
                  <a:srgbClr val="107E8C"/>
                </a:solidFill>
                <a:latin typeface="Oswald"/>
                <a:ea typeface="Oswald"/>
                <a:cs typeface="Oswald"/>
                <a:sym typeface="Oswald"/>
              </a:rPr>
              <a:t>&gt;&gt;&gt;&gt;&gt;</a:t>
            </a:r>
            <a:r>
              <a:rPr b="0" i="0" lang="es-ES" sz="1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Preparación de los datos: Excel, Power Query y PowerBI&lt;&lt;&lt;&lt;&lt;</a:t>
            </a:r>
            <a:endParaRPr b="0" i="0" sz="1700" u="none" cap="none" strike="noStrike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5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5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5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5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5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5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5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5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5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15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5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457" name="Google Shape;457;p15"/>
          <p:cNvSpPr txBox="1"/>
          <p:nvPr/>
        </p:nvSpPr>
        <p:spPr>
          <a:xfrm>
            <a:off x="2913075" y="823737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Visualizaciones 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Evolución de la calidad del aire</a:t>
            </a:r>
            <a:endParaRPr b="0" i="0" sz="2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458" name="Google Shape;458;p15"/>
          <p:cNvCxnSpPr/>
          <p:nvPr/>
        </p:nvCxnSpPr>
        <p:spPr>
          <a:xfrm rot="10800000">
            <a:off x="761975" y="10078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459" name="Google Shape;459;p15"/>
          <p:cNvSpPr/>
          <p:nvPr/>
        </p:nvSpPr>
        <p:spPr>
          <a:xfrm>
            <a:off x="1616075" y="9047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460" name="Google Shape;460;p15"/>
          <p:cNvSpPr/>
          <p:nvPr/>
        </p:nvSpPr>
        <p:spPr>
          <a:xfrm>
            <a:off x="2121336" y="70419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461" name="Google Shape;461;p15"/>
          <p:cNvSpPr txBox="1"/>
          <p:nvPr/>
        </p:nvSpPr>
        <p:spPr>
          <a:xfrm>
            <a:off x="2121324" y="711250"/>
            <a:ext cx="96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9.1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462" name="Google Shape;462;p15"/>
          <p:cNvSpPr txBox="1"/>
          <p:nvPr/>
        </p:nvSpPr>
        <p:spPr>
          <a:xfrm>
            <a:off x="1438425" y="1741326"/>
            <a:ext cx="27552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1333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Montserrat"/>
              <a:buNone/>
            </a:pPr>
            <a:r>
              <a:t/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463" name="Google Shape;4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578;p42" id="464" name="Google Shape;464;p15"/>
          <p:cNvSpPr txBox="1"/>
          <p:nvPr/>
        </p:nvSpPr>
        <p:spPr>
          <a:xfrm>
            <a:off x="6656550" y="1423725"/>
            <a:ext cx="5184000" cy="4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1333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Información relevante de las visualizaciones: 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Visualización de la evolución del AQI y principales contaminantes en Madrid.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Filtros interactivos por año, zona, contaminante y evento especial.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Permite analizar tendencias, identificar picos de contaminación y comparar periodos o zonas de la ciudad.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0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interactividad facilita la exploración personalizada de los datos y la toma de decisiones informadas</a:t>
            </a:r>
            <a:endParaRPr/>
          </a:p>
          <a:p>
            <a:pPr indent="-171450" lvl="0" marL="317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300"/>
              <a:buFont typeface="Arial"/>
              <a:buChar char="•"/>
            </a:pPr>
            <a:r>
              <a:rPr b="0" i="0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 humedad y la temperatura muestran un patrón </a:t>
            </a:r>
            <a:r>
              <a:rPr lang="es-ES" sz="1200">
                <a:solidFill>
                  <a:srgbClr val="252423"/>
                </a:solidFill>
                <a:highlight>
                  <a:srgbClr val="FFFFFF"/>
                </a:highlight>
              </a:rPr>
              <a:t>más</a:t>
            </a:r>
            <a:r>
              <a:rPr b="0" i="0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estacional.</a:t>
            </a:r>
            <a:endParaRPr/>
          </a:p>
          <a:p>
            <a:pPr indent="-171450" lvl="0" marL="311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PM10 y PM2.5 son los contaminantes predominantes junto con el Ozono. </a:t>
            </a:r>
            <a:endParaRPr/>
          </a:p>
          <a:p>
            <a:pPr indent="-171450" lvl="0" marL="311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4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 el AQI se observan fluctuaciones estacionales en la calidad del aire. </a:t>
            </a:r>
            <a:endParaRPr/>
          </a:p>
          <a:p>
            <a:pPr indent="-171450" lvl="0" marL="311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4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 variabilidad diaria del AQI indica la necesidad de monitoreo constante</a:t>
            </a:r>
            <a:endParaRPr/>
          </a:p>
          <a:p>
            <a:pPr indent="-88900" lvl="0" marL="317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524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3D9B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5" name="Google Shape;46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8987" y="2123813"/>
            <a:ext cx="2549873" cy="17880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466" name="Google Shape;46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1397" y="3811006"/>
            <a:ext cx="2549884" cy="14682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467" name="Google Shape;46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8575" y="2169063"/>
            <a:ext cx="2388290" cy="1468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468" name="Google Shape;468;p15"/>
          <p:cNvPicPr preferRelativeResize="0"/>
          <p:nvPr/>
        </p:nvPicPr>
        <p:blipFill rotWithShape="1">
          <a:blip r:embed="rId8">
            <a:alphaModFix/>
          </a:blip>
          <a:srcRect b="0" l="0" r="6015" t="0"/>
          <a:stretch/>
        </p:blipFill>
        <p:spPr>
          <a:xfrm>
            <a:off x="3942963" y="4073719"/>
            <a:ext cx="2481924" cy="1218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6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6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6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6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6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6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6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6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6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16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6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484" name="Google Shape;484;p16"/>
          <p:cNvSpPr txBox="1"/>
          <p:nvPr/>
        </p:nvSpPr>
        <p:spPr>
          <a:xfrm>
            <a:off x="2913075" y="823737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Visualizaciones 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Relaciones AQI y Clusters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485" name="Google Shape;485;p16"/>
          <p:cNvCxnSpPr/>
          <p:nvPr/>
        </p:nvCxnSpPr>
        <p:spPr>
          <a:xfrm rot="10800000">
            <a:off x="761975" y="10078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486" name="Google Shape;486;p16"/>
          <p:cNvSpPr/>
          <p:nvPr/>
        </p:nvSpPr>
        <p:spPr>
          <a:xfrm>
            <a:off x="1616075" y="9047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487" name="Google Shape;487;p16"/>
          <p:cNvSpPr/>
          <p:nvPr/>
        </p:nvSpPr>
        <p:spPr>
          <a:xfrm>
            <a:off x="2121336" y="70419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488" name="Google Shape;488;p16"/>
          <p:cNvSpPr txBox="1"/>
          <p:nvPr/>
        </p:nvSpPr>
        <p:spPr>
          <a:xfrm>
            <a:off x="2121324" y="711250"/>
            <a:ext cx="96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9.2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489" name="Google Shape;48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578;p42" id="490" name="Google Shape;490;p16"/>
          <p:cNvSpPr txBox="1"/>
          <p:nvPr/>
        </p:nvSpPr>
        <p:spPr>
          <a:xfrm>
            <a:off x="4529205" y="1423737"/>
            <a:ext cx="6614100" cy="28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146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Relaciones AQI </a:t>
            </a:r>
            <a:r>
              <a:rPr b="1" i="1" lang="es-ES" sz="1200">
                <a:solidFill>
                  <a:srgbClr val="252423"/>
                </a:solidFill>
                <a:highlight>
                  <a:srgbClr val="FFFFFF"/>
                </a:highlight>
              </a:rPr>
              <a:t>más</a:t>
            </a:r>
            <a:r>
              <a:rPr b="1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relevantes:</a:t>
            </a:r>
            <a:endParaRPr/>
          </a:p>
          <a:p>
            <a:pPr indent="0" lvl="0" marL="146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200" u="none" cap="none" strike="noStrike">
              <a:solidFill>
                <a:srgbClr val="2524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Mayor intensidad de tráfico, pe</a:t>
            </a:r>
            <a:r>
              <a:rPr i="1" lang="es-ES" sz="1200">
                <a:solidFill>
                  <a:srgbClr val="252423"/>
                </a:solidFill>
                <a:highlight>
                  <a:srgbClr val="FFFFFF"/>
                </a:highlight>
              </a:rPr>
              <a:t>or</a:t>
            </a:r>
            <a:r>
              <a:rPr b="0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calidad del aire</a:t>
            </a:r>
            <a:endParaRPr b="0" i="1" sz="1200" u="none" cap="none" strike="noStrike">
              <a:solidFill>
                <a:srgbClr val="2524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300"/>
              <a:buFont typeface="Arial"/>
              <a:buChar char="•"/>
            </a:pPr>
            <a:r>
              <a:rPr b="1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Relación inversa clara</a:t>
            </a:r>
            <a:r>
              <a:rPr b="0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menor velocidad del viento, mayor acumulación de contaminantes.</a:t>
            </a:r>
            <a:endParaRPr b="0" i="1" sz="1200" u="none" cap="none" strike="noStrike">
              <a:solidFill>
                <a:srgbClr val="2524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300"/>
              <a:buFont typeface="Arial"/>
              <a:buChar char="•"/>
            </a:pPr>
            <a:r>
              <a:rPr b="1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Temperaturas elevadas, aumento de contaminantes </a:t>
            </a:r>
            <a:r>
              <a:rPr b="0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como el ozono y las partículas.</a:t>
            </a:r>
            <a:endParaRPr b="0" i="1" sz="1200" u="none" cap="none" strike="noStrike">
              <a:solidFill>
                <a:srgbClr val="2524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300"/>
              <a:buFont typeface="Arial"/>
              <a:buChar char="•"/>
            </a:pPr>
            <a:r>
              <a:rPr b="1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Relación inversa</a:t>
            </a:r>
            <a:r>
              <a:rPr b="0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Menor humedad, mayor acumulación de contaminantes en el aire</a:t>
            </a:r>
            <a:endParaRPr b="0" i="1" sz="1200" u="none" cap="none" strike="noStrike">
              <a:solidFill>
                <a:srgbClr val="2524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2524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3D9B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9815" y="1536277"/>
            <a:ext cx="2549390" cy="9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4884" y="2611377"/>
            <a:ext cx="2549390" cy="106572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6"/>
          <p:cNvSpPr txBox="1"/>
          <p:nvPr/>
        </p:nvSpPr>
        <p:spPr>
          <a:xfrm>
            <a:off x="1078208" y="3762666"/>
            <a:ext cx="64629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46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Clusters:</a:t>
            </a:r>
            <a:endParaRPr/>
          </a:p>
          <a:p>
            <a:pPr indent="0" lvl="0" marL="146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 u="none" cap="none" strike="noStrike">
              <a:solidFill>
                <a:srgbClr val="2524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300"/>
              <a:buFont typeface="Arial"/>
              <a:buChar char="•"/>
            </a:pPr>
            <a:r>
              <a:rPr b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</a:rPr>
              <a:t>Diferencias claras en la composición </a:t>
            </a:r>
            <a:r>
              <a:rPr b="0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 contaminantes entre clústeres.</a:t>
            </a:r>
            <a:endParaRPr/>
          </a:p>
          <a:p>
            <a:pPr indent="-28575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300"/>
              <a:buFont typeface="Arial"/>
              <a:buChar char="•"/>
            </a:pPr>
            <a:r>
              <a:rPr b="1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</a:rPr>
              <a:t>Mejora la comprensión</a:t>
            </a:r>
            <a:r>
              <a:rPr b="0" i="1" lang="es-ES" sz="1200" u="none" cap="none" strike="noStrike">
                <a:solidFill>
                  <a:srgbClr val="2524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 la calidad del aire en la zona centro</a:t>
            </a:r>
            <a:endParaRPr/>
          </a:p>
          <a:p>
            <a:pPr indent="-28575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300"/>
              <a:buFont typeface="Arial"/>
              <a:buChar char="•"/>
            </a:pPr>
            <a:r>
              <a:rPr b="0" i="1" lang="es-ES" sz="1200" u="none" cap="none" strike="noStrike">
                <a:solidFill>
                  <a:srgbClr val="25242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i="1" lang="es-ES" sz="1200" u="none" cap="none" strike="noStrike">
                <a:solidFill>
                  <a:srgbClr val="252423"/>
                </a:solidFill>
              </a:rPr>
              <a:t>diferencia</a:t>
            </a:r>
            <a:r>
              <a:rPr b="0" i="1" lang="es-ES" sz="1200" u="none" cap="none" strike="noStrike">
                <a:solidFill>
                  <a:srgbClr val="252423"/>
                </a:solidFill>
                <a:latin typeface="Arial"/>
                <a:ea typeface="Arial"/>
                <a:cs typeface="Arial"/>
                <a:sym typeface="Arial"/>
              </a:rPr>
              <a:t> entre Clústers es </a:t>
            </a:r>
            <a:r>
              <a:rPr b="1" i="1" lang="es-ES" sz="1200" u="none" cap="none" strike="noStrike">
                <a:solidFill>
                  <a:srgbClr val="252423"/>
                </a:solidFill>
              </a:rPr>
              <a:t>significativa</a:t>
            </a:r>
            <a:r>
              <a:rPr b="0" i="1" lang="es-ES" sz="1200" u="none" cap="none" strike="noStrike">
                <a:solidFill>
                  <a:srgbClr val="252423"/>
                </a:solidFill>
                <a:latin typeface="Arial"/>
                <a:ea typeface="Arial"/>
                <a:cs typeface="Arial"/>
                <a:sym typeface="Arial"/>
              </a:rPr>
              <a:t>, lo que indica que la formación y acumulación de ozono varía mucho entre zonas, probablemente por diferencias en tráfico, meteorología y presencia de precursores químicos.</a:t>
            </a:r>
            <a:endParaRPr/>
          </a:p>
          <a:p>
            <a:pPr indent="-28575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300"/>
              <a:buFont typeface="Arial"/>
              <a:buChar char="•"/>
            </a:pPr>
            <a:r>
              <a:rPr b="0" i="1" lang="es-ES" sz="1200" u="none" cap="none" strike="noStrike">
                <a:solidFill>
                  <a:srgbClr val="252423"/>
                </a:solidFill>
                <a:latin typeface="Arial"/>
                <a:ea typeface="Arial"/>
                <a:cs typeface="Arial"/>
                <a:sym typeface="Arial"/>
              </a:rPr>
              <a:t>Factores </a:t>
            </a:r>
            <a:r>
              <a:rPr b="1" i="1" lang="es-ES" sz="1200" u="none" cap="none" strike="noStrike">
                <a:solidFill>
                  <a:srgbClr val="252423"/>
                </a:solidFill>
              </a:rPr>
              <a:t>meteorológicos</a:t>
            </a:r>
            <a:r>
              <a:rPr b="0" i="1" lang="es-ES" sz="1200" u="none" cap="none" strike="noStrike">
                <a:solidFill>
                  <a:srgbClr val="252423"/>
                </a:solidFill>
                <a:latin typeface="Arial"/>
                <a:ea typeface="Arial"/>
                <a:cs typeface="Arial"/>
                <a:sym typeface="Arial"/>
              </a:rPr>
              <a:t> como temperatura, humedad y viento </a:t>
            </a:r>
            <a:r>
              <a:rPr b="1" i="1" lang="es-ES" sz="1200" u="none" cap="none" strike="noStrike">
                <a:solidFill>
                  <a:srgbClr val="252423"/>
                </a:solidFill>
              </a:rPr>
              <a:t>influyen en la dispersión y concentración de contaminantes.</a:t>
            </a:r>
            <a:endParaRPr b="1"/>
          </a:p>
          <a:p>
            <a:pPr indent="-203200" lvl="0" marL="431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423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41092" y="4969865"/>
            <a:ext cx="3380498" cy="119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2398" y="3566150"/>
            <a:ext cx="1984175" cy="12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7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7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7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7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7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7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7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7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7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17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7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TÍTULO CAPSTONE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511" name="Google Shape;511;p17"/>
          <p:cNvSpPr/>
          <p:nvPr/>
        </p:nvSpPr>
        <p:spPr>
          <a:xfrm>
            <a:off x="2734163" y="2287050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319;p34" id="512" name="Google Shape;512;p17"/>
          <p:cNvSpPr txBox="1"/>
          <p:nvPr/>
        </p:nvSpPr>
        <p:spPr>
          <a:xfrm>
            <a:off x="2913075" y="888800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¿Qué hemos descubierto?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Hallazgos y aprendizajes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513" name="Google Shape;513;p17"/>
          <p:cNvCxnSpPr/>
          <p:nvPr/>
        </p:nvCxnSpPr>
        <p:spPr>
          <a:xfrm rot="10800000">
            <a:off x="761975" y="107295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514" name="Google Shape;514;p17"/>
          <p:cNvSpPr/>
          <p:nvPr/>
        </p:nvSpPr>
        <p:spPr>
          <a:xfrm>
            <a:off x="1616075" y="969763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515" name="Google Shape;515;p17"/>
          <p:cNvSpPr/>
          <p:nvPr/>
        </p:nvSpPr>
        <p:spPr>
          <a:xfrm>
            <a:off x="2121336" y="76926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516" name="Google Shape;516;p17"/>
          <p:cNvSpPr txBox="1"/>
          <p:nvPr/>
        </p:nvSpPr>
        <p:spPr>
          <a:xfrm>
            <a:off x="2082650" y="776325"/>
            <a:ext cx="646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10.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493;p41" id="517" name="Google Shape;517;p17"/>
          <p:cNvSpPr txBox="1"/>
          <p:nvPr/>
        </p:nvSpPr>
        <p:spPr>
          <a:xfrm>
            <a:off x="3302343" y="1582650"/>
            <a:ext cx="15249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0" i="0" lang="es-ES" sz="20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b="0" i="0" lang="es-ES" sz="1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 1</a:t>
            </a:r>
            <a:endParaRPr b="0" i="0" sz="1700" u="none" cap="none" strike="noStrike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AQI enriquecido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 contaminantes estándar + meteorología + tráfico ⇒ evaluación más precisa y contextualizada.</a:t>
            </a:r>
            <a:r>
              <a:rPr b="0" i="1" lang="es-ES" sz="1400" u="none" cap="none" strike="noStrike">
                <a:solidFill>
                  <a:srgbClr val="25242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1" sz="1400" u="none" cap="none" strike="noStrike">
              <a:solidFill>
                <a:srgbClr val="25242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8" name="Google Shape;5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8312" y="1582626"/>
            <a:ext cx="498300" cy="44940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493;p41" id="519" name="Google Shape;519;p17"/>
          <p:cNvSpPr txBox="1"/>
          <p:nvPr/>
        </p:nvSpPr>
        <p:spPr>
          <a:xfrm>
            <a:off x="5845843" y="1618038"/>
            <a:ext cx="15249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0" i="0" lang="es-ES" sz="20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b="0" i="0" lang="es-ES" sz="1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 2</a:t>
            </a:r>
            <a:endParaRPr b="0" i="0" sz="1700" u="none" cap="none" strike="noStrike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t/>
            </a:r>
            <a:endParaRPr b="0" i="0" sz="1200" u="none" cap="none" strike="noStrike">
              <a:solidFill>
                <a:srgbClr val="0040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Alto desempeño predictivo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R² ≈ 0,95 – 0,98; MAE &amp; RMSE bajos → fiable para alertas tempranas.</a:t>
            </a:r>
            <a:r>
              <a:rPr b="0" i="0" lang="es-ES" sz="12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200" u="none" cap="none" strike="noStrike">
              <a:solidFill>
                <a:srgbClr val="0040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40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t/>
            </a:r>
            <a:endParaRPr b="0" i="0" sz="1200" u="none" cap="none" strike="noStrike">
              <a:solidFill>
                <a:srgbClr val="0040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descr="Google Shape;493;p41" id="520" name="Google Shape;520;p17"/>
          <p:cNvSpPr txBox="1"/>
          <p:nvPr/>
        </p:nvSpPr>
        <p:spPr>
          <a:xfrm>
            <a:off x="8068138" y="1585600"/>
            <a:ext cx="21516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0" i="0" lang="es-ES" sz="20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  &gt; </a:t>
            </a:r>
            <a:r>
              <a:rPr b="0" i="0" lang="es-ES" sz="1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 3</a:t>
            </a:r>
            <a:endParaRPr b="0" i="0" sz="1700" u="none" cap="none" strike="noStrike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Factores clave identificados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PM10, PM2.5, NO₂, O₃, intensidad/velocidad de tráfico y temperatura‑humedad son los mayores impulsores de la calidad del aire.</a:t>
            </a:r>
            <a:endParaRPr b="0" i="1" sz="1400" u="none" cap="none" strike="noStrike">
              <a:solidFill>
                <a:srgbClr val="25242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40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t/>
            </a:r>
            <a:endParaRPr b="0" i="0" sz="1200" u="none" cap="none" strike="noStrike">
              <a:solidFill>
                <a:srgbClr val="00404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1" name="Google Shape;5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7000" y="1606288"/>
            <a:ext cx="449400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493;p41" id="522" name="Google Shape;522;p17"/>
          <p:cNvSpPr txBox="1"/>
          <p:nvPr/>
        </p:nvSpPr>
        <p:spPr>
          <a:xfrm>
            <a:off x="4047762" y="4397400"/>
            <a:ext cx="17856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0" i="0" lang="es-ES" sz="20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b="0" i="0" lang="es-ES" sz="1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 4</a:t>
            </a:r>
            <a:endParaRPr b="0" i="0" sz="1700" u="none" cap="none" strike="noStrike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8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Visión espacial/temporal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Mapas interactivos revelan “puntos calientes” y patrones diarios / estacionales</a:t>
            </a:r>
            <a:r>
              <a:rPr b="0" i="0" lang="es-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1100" u="none" cap="none" strike="noStrike">
              <a:solidFill>
                <a:srgbClr val="25242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3513" y="1685249"/>
            <a:ext cx="349200" cy="31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1739" y="4479012"/>
            <a:ext cx="387174" cy="34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525" name="Google Shape;52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7"/>
          <p:cNvSpPr txBox="1"/>
          <p:nvPr/>
        </p:nvSpPr>
        <p:spPr>
          <a:xfrm>
            <a:off x="6658925" y="4279900"/>
            <a:ext cx="24288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0" i="0" lang="es-ES" sz="20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b="0" i="0" lang="es-ES" sz="1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 5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 interdisciplinar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Ciencia de datos + ML + visualización = herramienta práctica para autoridades y ciudadanía.</a:t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5774" y="4279901"/>
            <a:ext cx="498300" cy="449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8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8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8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8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8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8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8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8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8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18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8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TÍTULO CAPSTONE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543" name="Google Shape;543;p18"/>
          <p:cNvSpPr txBox="1"/>
          <p:nvPr/>
        </p:nvSpPr>
        <p:spPr>
          <a:xfrm>
            <a:off x="2913075" y="888800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Recomendaciones y 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544" name="Google Shape;544;p18"/>
          <p:cNvCxnSpPr/>
          <p:nvPr/>
        </p:nvCxnSpPr>
        <p:spPr>
          <a:xfrm rot="10800000">
            <a:off x="761975" y="107295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545" name="Google Shape;545;p18"/>
          <p:cNvSpPr/>
          <p:nvPr/>
        </p:nvSpPr>
        <p:spPr>
          <a:xfrm>
            <a:off x="1616075" y="969763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546" name="Google Shape;546;p18"/>
          <p:cNvSpPr/>
          <p:nvPr/>
        </p:nvSpPr>
        <p:spPr>
          <a:xfrm>
            <a:off x="2121336" y="76926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547" name="Google Shape;547;p18"/>
          <p:cNvSpPr txBox="1"/>
          <p:nvPr/>
        </p:nvSpPr>
        <p:spPr>
          <a:xfrm>
            <a:off x="2082650" y="776325"/>
            <a:ext cx="646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11.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8712" y="2278201"/>
            <a:ext cx="498300" cy="44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3250" y="3415449"/>
            <a:ext cx="349200" cy="31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4252" y="4619362"/>
            <a:ext cx="387174" cy="34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551" name="Google Shape;55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8"/>
          <p:cNvSpPr txBox="1"/>
          <p:nvPr/>
        </p:nvSpPr>
        <p:spPr>
          <a:xfrm>
            <a:off x="2913075" y="1644700"/>
            <a:ext cx="79011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 Monitorizar variables críticas en tiempo real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Ampliar sensores de PM2.5/NO₂ y tráfico para mejorar la granularidad.</a:t>
            </a:r>
            <a:b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 Completar datos faltantes (CO, SO₂)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Priorizar estaciones con baja cobertura.</a:t>
            </a:r>
            <a:b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 Refinar multiplicadores heurísticos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Sustituirlos por aprendizaje automático basado en históricos ampliados.</a:t>
            </a:r>
            <a:b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4- Integrar el modelo en plataformas municipales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 de control para alertas y escenarios “¿qué pasaría si…?”.</a:t>
            </a:r>
            <a:b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5- Comunicación pública proactiva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Apps/notificaciones que traduzcan el AQI enriquecido en consejos de salud.</a:t>
            </a:r>
            <a:b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6- Validación en otras ciudades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Ajustar variables contextuales y comparar desempeño.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9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9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9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9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9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9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9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9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9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19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9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568" name="Google Shape;568;p19"/>
          <p:cNvSpPr txBox="1"/>
          <p:nvPr/>
        </p:nvSpPr>
        <p:spPr>
          <a:xfrm>
            <a:off x="2921050" y="865137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Hacia una ciudad más saludable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Mejoras y líneas de futuro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569" name="Google Shape;569;p19"/>
          <p:cNvCxnSpPr/>
          <p:nvPr/>
        </p:nvCxnSpPr>
        <p:spPr>
          <a:xfrm rot="10800000">
            <a:off x="769950" y="10492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570" name="Google Shape;570;p19"/>
          <p:cNvSpPr/>
          <p:nvPr/>
        </p:nvSpPr>
        <p:spPr>
          <a:xfrm>
            <a:off x="1624050" y="9461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571" name="Google Shape;571;p19"/>
          <p:cNvSpPr/>
          <p:nvPr/>
        </p:nvSpPr>
        <p:spPr>
          <a:xfrm>
            <a:off x="2129311" y="74559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572" name="Google Shape;572;p19"/>
          <p:cNvSpPr txBox="1"/>
          <p:nvPr/>
        </p:nvSpPr>
        <p:spPr>
          <a:xfrm>
            <a:off x="2129302" y="752650"/>
            <a:ext cx="61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12.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573" name="Google Shape;57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9"/>
          <p:cNvSpPr/>
          <p:nvPr/>
        </p:nvSpPr>
        <p:spPr>
          <a:xfrm>
            <a:off x="1685348" y="1948450"/>
            <a:ext cx="1130400" cy="1130400"/>
          </a:xfrm>
          <a:prstGeom prst="ellipse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9" title="La Voz Populi, 2017"/>
          <p:cNvSpPr txBox="1"/>
          <p:nvPr/>
        </p:nvSpPr>
        <p:spPr>
          <a:xfrm>
            <a:off x="1647184" y="1934798"/>
            <a:ext cx="11115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107E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Colaboración</a:t>
            </a:r>
            <a:endParaRPr b="0" i="0" sz="1600" u="none" cap="none" strike="noStrike">
              <a:solidFill>
                <a:srgbClr val="107E8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6" name="Google Shape;576;p19"/>
          <p:cNvSpPr/>
          <p:nvPr/>
        </p:nvSpPr>
        <p:spPr>
          <a:xfrm>
            <a:off x="2627395" y="1948450"/>
            <a:ext cx="1130400" cy="1130400"/>
          </a:xfrm>
          <a:prstGeom prst="ellipse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9"/>
          <p:cNvSpPr/>
          <p:nvPr/>
        </p:nvSpPr>
        <p:spPr>
          <a:xfrm>
            <a:off x="2156370" y="2702200"/>
            <a:ext cx="1130400" cy="1130400"/>
          </a:xfrm>
          <a:prstGeom prst="ellipse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9" title="La Voz Populi, 2017"/>
          <p:cNvSpPr txBox="1"/>
          <p:nvPr/>
        </p:nvSpPr>
        <p:spPr>
          <a:xfrm>
            <a:off x="2684484" y="1934798"/>
            <a:ext cx="11115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107E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Investigación</a:t>
            </a:r>
            <a:endParaRPr b="0" i="0" sz="1600" u="none" cap="none" strike="noStrike">
              <a:solidFill>
                <a:srgbClr val="107E8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9" name="Google Shape;579;p19" title="La Voz Populi, 2017"/>
          <p:cNvSpPr txBox="1"/>
          <p:nvPr/>
        </p:nvSpPr>
        <p:spPr>
          <a:xfrm>
            <a:off x="2165834" y="2688548"/>
            <a:ext cx="11115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>
                <a:solidFill>
                  <a:srgbClr val="107E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Política</a:t>
            </a:r>
            <a:endParaRPr b="0" i="0" sz="1600" u="none" cap="none" strike="noStrike">
              <a:solidFill>
                <a:srgbClr val="107E8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0" name="Google Shape;580;p19"/>
          <p:cNvSpPr txBox="1"/>
          <p:nvPr/>
        </p:nvSpPr>
        <p:spPr>
          <a:xfrm>
            <a:off x="4087975" y="1549300"/>
            <a:ext cx="76104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600" u="none" cap="none" strike="noStrike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Zonas de bajas emisiones dinámicas</a:t>
            </a:r>
            <a:b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Activación automática según predicción de picos de contaminación.</a:t>
            </a:r>
            <a:r>
              <a:rPr b="0" i="0" lang="es-ES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600" u="none" cap="none" strike="noStrike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es-ES" sz="1600" u="none" cap="none" strike="noStrike">
                <a:solidFill>
                  <a:srgbClr val="33D9B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inteligente del tráfico</a:t>
            </a:r>
            <a:b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Sincronización semafórica adaptativa y rutas verdes recomendadas en apps de movilidad.</a:t>
            </a:r>
            <a:endParaRPr b="0" i="0" sz="14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s-ES" sz="1600" u="none" cap="none" strike="noStrike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Infraestructura verde urbana</a:t>
            </a:r>
            <a:b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Corredores de árboles estratégicos en los “puntos calientes” identificados.</a:t>
            </a:r>
            <a:b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1600" u="none" cap="none" strike="noStrike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Políticas de incentivo</a:t>
            </a:r>
            <a:b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Bonificaciones para transporte público y micromovilidad en días de mala calidad del aire.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s-ES" sz="1600" u="none" cap="none" strike="noStrike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Colaboración abierta de datos</a:t>
            </a:r>
            <a:b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Portal open‑data para fomentar investigación y participación ciudadana.</a:t>
            </a:r>
            <a:endParaRPr b="1" i="0" sz="1600" u="none" cap="none" strike="noStrike">
              <a:solidFill>
                <a:srgbClr val="33D9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s-ES" sz="1600" u="none" cap="none" strike="noStrike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Investigación continua</a:t>
            </a:r>
            <a:br>
              <a:rPr b="1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Incorporar IA generativa para simulaciones de impacto y usar satélites/IoT para cobertura completa.</a:t>
            </a:r>
            <a:endParaRPr b="1" i="0" sz="1600" u="none" cap="none" strike="noStrike">
              <a:solidFill>
                <a:srgbClr val="33D9B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19"/>
          <p:cNvSpPr/>
          <p:nvPr/>
        </p:nvSpPr>
        <p:spPr>
          <a:xfrm>
            <a:off x="1624050" y="5242375"/>
            <a:ext cx="10074300" cy="1182300"/>
          </a:xfrm>
          <a:prstGeom prst="roundRect">
            <a:avLst>
              <a:gd fmla="val 5203" name="adj"/>
            </a:avLst>
          </a:prstGeom>
          <a:noFill/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Visión final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ecosistema de datos y decisiones en tiempo real que convierta la calidad del aire en un indicador accionable, protegiendo la salud pública y promoviendo una ciudad más sostenible.</a:t>
            </a:r>
            <a:endParaRPr b="1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6318225" y="1446236"/>
            <a:ext cx="5195400" cy="5866800"/>
          </a:xfrm>
          <a:prstGeom prst="roundRect">
            <a:avLst>
              <a:gd fmla="val 69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6868475" y="2495436"/>
            <a:ext cx="4076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2400" u="none" cap="none" strike="noStrike">
                <a:solidFill>
                  <a:srgbClr val="00404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Predicción de la Calidad del aire en Madrid: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6917250" y="3180536"/>
            <a:ext cx="431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200" u="none" cap="none" strike="noStrike">
                <a:solidFill>
                  <a:srgbClr val="107E8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Impacto de las ZBE y de la vida urbana</a:t>
            </a:r>
            <a:endParaRPr b="0" i="0" sz="2500" u="none" cap="none" strike="noStrike">
              <a:solidFill>
                <a:srgbClr val="107E8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4175" y="1633757"/>
            <a:ext cx="1883628" cy="4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475" y="4327120"/>
            <a:ext cx="4076701" cy="176568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575" y="765188"/>
            <a:ext cx="5327624" cy="5327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38100">
              <a:srgbClr val="000000">
                <a:alpha val="23921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A17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20"/>
          <p:cNvPicPr preferRelativeResize="0"/>
          <p:nvPr/>
        </p:nvPicPr>
        <p:blipFill rotWithShape="1">
          <a:blip r:embed="rId3">
            <a:alphaModFix/>
          </a:blip>
          <a:srcRect b="7475" l="0" r="0" t="7467"/>
          <a:stretch/>
        </p:blipFill>
        <p:spPr>
          <a:xfrm>
            <a:off x="0" y="0"/>
            <a:ext cx="12190800" cy="6913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7" name="Google Shape;587;p20"/>
          <p:cNvSpPr txBox="1"/>
          <p:nvPr/>
        </p:nvSpPr>
        <p:spPr>
          <a:xfrm>
            <a:off x="2779850" y="1870750"/>
            <a:ext cx="6413400" cy="3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Agradecimientos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Profesorado</a:t>
            </a:r>
            <a:br>
              <a:rPr b="1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Manuel López Pavón (s</a:t>
            </a:r>
            <a:r>
              <a:rPr lang="es-ES" sz="1300">
                <a:solidFill>
                  <a:schemeClr val="lt1"/>
                </a:solidFill>
              </a:rPr>
              <a:t>úper tutor), </a:t>
            </a:r>
            <a:r>
              <a:rPr b="0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Leon Beleña, Ana Patricia García</a:t>
            </a:r>
            <a:r>
              <a:rPr lang="es-ES" sz="1300">
                <a:solidFill>
                  <a:schemeClr val="lt1"/>
                </a:solidFill>
              </a:rPr>
              <a:t> y </a:t>
            </a:r>
            <a:r>
              <a:rPr b="0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Layla Scheli  por su paciencia, dedicación y guía constante.</a:t>
            </a:r>
            <a:br>
              <a:rPr b="0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IMMUNE Technology Institute</a:t>
            </a:r>
            <a:br>
              <a:rPr b="1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 las facilidades ofrecidas y el apoyo continuo a lo largo del programa.</a:t>
            </a:r>
            <a:br>
              <a:rPr b="0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Nuestras familias</a:t>
            </a:r>
            <a:br>
              <a:rPr b="1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 su paciencia y respaldo incondicional durante este año de intensos estudios.</a:t>
            </a:r>
            <a:br>
              <a:rPr b="0" i="0" lang="es-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Gracias por hacer posible la culminación de este proyecto.</a:t>
            </a:r>
            <a:endParaRPr b="1" i="0" sz="3900" u="none" cap="none" strike="noStrike">
              <a:solidFill>
                <a:srgbClr val="33D9B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20"/>
          <p:cNvSpPr txBox="1"/>
          <p:nvPr/>
        </p:nvSpPr>
        <p:spPr>
          <a:xfrm>
            <a:off x="10476772" y="6286672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75" lIns="116075" spcFirstLastPara="1" rIns="116075" wrap="square" tIns="1160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-ES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 b="0" i="0" sz="1300" u="none" cap="none" strike="noStrike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9" name="Google Shape;58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4640" y="1957675"/>
            <a:ext cx="611330" cy="61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4454" y="3896992"/>
            <a:ext cx="611330" cy="61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1011751" y="438910"/>
            <a:ext cx="923784" cy="6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68214" y="4085897"/>
            <a:ext cx="923784" cy="6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3996" y="5921925"/>
            <a:ext cx="264174" cy="27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24646" y="1271475"/>
            <a:ext cx="264174" cy="27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0621" y="4923938"/>
            <a:ext cx="264174" cy="27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10316620" y="5644294"/>
            <a:ext cx="162609" cy="12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75883" y="2663001"/>
            <a:ext cx="749376" cy="7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72725" y="2270137"/>
            <a:ext cx="342891" cy="35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76300" y="4591750"/>
            <a:ext cx="264174" cy="27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247150" y="659330"/>
            <a:ext cx="903820" cy="92378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0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0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0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0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0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0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0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0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0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0"/>
          <p:cNvSpPr txBox="1"/>
          <p:nvPr/>
        </p:nvSpPr>
        <p:spPr>
          <a:xfrm>
            <a:off x="2190825" y="5613725"/>
            <a:ext cx="78102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-ES" sz="17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https://immune.institute</a:t>
            </a:r>
            <a:endParaRPr b="1" i="0" sz="1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p2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3874540" y="5794350"/>
            <a:ext cx="349166" cy="34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10800000">
            <a:off x="7923567" y="6192584"/>
            <a:ext cx="349166" cy="34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0"/>
          <p:cNvPicPr preferRelativeResize="0"/>
          <p:nvPr/>
        </p:nvPicPr>
        <p:blipFill rotWithShape="1">
          <a:blip r:embed="rId11">
            <a:alphaModFix/>
          </a:blip>
          <a:srcRect b="23786" l="8178" r="9696" t="21323"/>
          <a:stretch/>
        </p:blipFill>
        <p:spPr>
          <a:xfrm>
            <a:off x="4677018" y="1146769"/>
            <a:ext cx="2333169" cy="5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Google Shape;193;p30" id="102" name="Google Shape;102;p3"/>
          <p:cNvSpPr/>
          <p:nvPr/>
        </p:nvSpPr>
        <p:spPr>
          <a:xfrm>
            <a:off x="4716075" y="4473399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3;p30" id="103" name="Google Shape;103;p3"/>
          <p:cNvSpPr/>
          <p:nvPr/>
        </p:nvSpPr>
        <p:spPr>
          <a:xfrm>
            <a:off x="4716075" y="5643450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3;p30" id="104" name="Google Shape;104;p3"/>
          <p:cNvSpPr/>
          <p:nvPr/>
        </p:nvSpPr>
        <p:spPr>
          <a:xfrm>
            <a:off x="4716075" y="3290713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3;p30" id="105" name="Google Shape;105;p3"/>
          <p:cNvSpPr/>
          <p:nvPr/>
        </p:nvSpPr>
        <p:spPr>
          <a:xfrm>
            <a:off x="4716075" y="2101625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Google Shape;220;p30" id="116" name="Google Shape;116;p3"/>
          <p:cNvCxnSpPr>
            <a:stCxn id="117" idx="1"/>
          </p:cNvCxnSpPr>
          <p:nvPr/>
        </p:nvCxnSpPr>
        <p:spPr>
          <a:xfrm rot="10800000">
            <a:off x="3934575" y="1432850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3;p30" id="117" name="Google Shape;117;p3"/>
          <p:cNvSpPr/>
          <p:nvPr/>
        </p:nvSpPr>
        <p:spPr>
          <a:xfrm>
            <a:off x="4716075" y="920300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8;p30" id="118" name="Google Shape;118;p3"/>
          <p:cNvSpPr txBox="1"/>
          <p:nvPr/>
        </p:nvSpPr>
        <p:spPr>
          <a:xfrm>
            <a:off x="6569162" y="1062695"/>
            <a:ext cx="28971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rPr b="0" i="0" lang="es-ES" sz="1500" u="none" cap="none" strike="noStrike">
                <a:solidFill>
                  <a:srgbClr val="23444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INTRODUCCIÓN</a:t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ontserrat"/>
              <a:buNone/>
            </a:pPr>
            <a:r>
              <a:rPr b="0" i="0" lang="es-ES" sz="12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Predicción de la calidad del aire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descr="Google Shape;200;p30" id="119" name="Google Shape;119;p3"/>
          <p:cNvSpPr txBox="1"/>
          <p:nvPr/>
        </p:nvSpPr>
        <p:spPr>
          <a:xfrm>
            <a:off x="1589988" y="844105"/>
            <a:ext cx="18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2800"/>
              <a:buFont typeface="Montserrat"/>
              <a:buNone/>
            </a:pPr>
            <a:r>
              <a:rPr b="0" i="0" lang="es-ES" sz="28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</a:t>
            </a:r>
            <a:r>
              <a:rPr b="0" i="0" lang="es-ES" sz="2800" u="none" cap="none" strike="noStrike">
                <a:solidFill>
                  <a:srgbClr val="004048"/>
                </a:solidFill>
                <a:latin typeface="Oswald Medium"/>
                <a:ea typeface="Oswald Medium"/>
                <a:cs typeface="Oswald Medium"/>
                <a:sym typeface="Oswald Medium"/>
              </a:rPr>
              <a:t>ÍNDICE</a:t>
            </a:r>
            <a:r>
              <a:rPr b="0" i="0" lang="es-ES" sz="28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_</a:t>
            </a:r>
            <a:endParaRPr b="0" i="0" sz="2800" u="none" cap="none" strike="noStrike">
              <a:solidFill>
                <a:srgbClr val="23444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descr="Google Shape;220;p30" id="120" name="Google Shape;120;p3"/>
          <p:cNvCxnSpPr>
            <a:endCxn id="121" idx="0"/>
          </p:cNvCxnSpPr>
          <p:nvPr/>
        </p:nvCxnSpPr>
        <p:spPr>
          <a:xfrm>
            <a:off x="3934583" y="935907"/>
            <a:ext cx="1500" cy="486120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254;p32" id="122" name="Google Shape;122;p3"/>
          <p:cNvSpPr/>
          <p:nvPr/>
        </p:nvSpPr>
        <p:spPr>
          <a:xfrm>
            <a:off x="5209823" y="114804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23" name="Google Shape;123;p3"/>
          <p:cNvSpPr txBox="1"/>
          <p:nvPr/>
        </p:nvSpPr>
        <p:spPr>
          <a:xfrm>
            <a:off x="5323530" y="115510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3800688" y="1469300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220;p30" id="125" name="Google Shape;125;p3"/>
          <p:cNvCxnSpPr/>
          <p:nvPr/>
        </p:nvCxnSpPr>
        <p:spPr>
          <a:xfrm rot="10800000">
            <a:off x="3854250" y="936600"/>
            <a:ext cx="160500" cy="0"/>
          </a:xfrm>
          <a:prstGeom prst="straightConnector1">
            <a:avLst/>
          </a:prstGeom>
          <a:noFill/>
          <a:ln cap="flat" cmpd="sng" w="28575">
            <a:solidFill>
              <a:srgbClr val="00CF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Google Shape;220;p30" id="126" name="Google Shape;126;p3"/>
          <p:cNvCxnSpPr/>
          <p:nvPr/>
        </p:nvCxnSpPr>
        <p:spPr>
          <a:xfrm rot="10800000">
            <a:off x="3936492" y="3045705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8;p30" id="127" name="Google Shape;127;p3"/>
          <p:cNvSpPr txBox="1"/>
          <p:nvPr/>
        </p:nvSpPr>
        <p:spPr>
          <a:xfrm>
            <a:off x="6570750" y="2352900"/>
            <a:ext cx="43419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500" u="none" cap="none" strike="noStrike">
                <a:solidFill>
                  <a:srgbClr val="23444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ESTADO DEL ARTE</a:t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Tecnología al servicio de la calidad del aire en las ciudades </a:t>
            </a:r>
            <a:endParaRPr b="0" i="0" sz="11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3802283" y="2911907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220;p30" id="129" name="Google Shape;129;p3"/>
          <p:cNvCxnSpPr/>
          <p:nvPr/>
        </p:nvCxnSpPr>
        <p:spPr>
          <a:xfrm rot="10800000">
            <a:off x="3934575" y="4488296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8;p30" id="130" name="Google Shape;130;p3"/>
          <p:cNvSpPr txBox="1"/>
          <p:nvPr/>
        </p:nvSpPr>
        <p:spPr>
          <a:xfrm>
            <a:off x="6569150" y="3555400"/>
            <a:ext cx="51384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rPr b="0" i="0" lang="es-ES" sz="1500" u="none" cap="none" strike="noStrike">
                <a:solidFill>
                  <a:srgbClr val="23444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DESARROLLO</a:t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None/>
            </a:pPr>
            <a:r>
              <a:rPr b="0" i="0" lang="es-ES" sz="11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Metodología y herramientas para la predicción a partir de los datos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3800688" y="4354500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220;p30" id="132" name="Google Shape;132;p3"/>
          <p:cNvCxnSpPr/>
          <p:nvPr/>
        </p:nvCxnSpPr>
        <p:spPr>
          <a:xfrm rot="10800000">
            <a:off x="3936492" y="5930902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8;p30" id="133" name="Google Shape;133;p3"/>
          <p:cNvSpPr txBox="1"/>
          <p:nvPr/>
        </p:nvSpPr>
        <p:spPr>
          <a:xfrm>
            <a:off x="6570750" y="4701150"/>
            <a:ext cx="418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PRUEBAS Y RESULTADOS</a:t>
            </a:r>
            <a:endParaRPr b="0" i="0" sz="11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3802283" y="5797107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34" name="Google Shape;134;p3"/>
          <p:cNvSpPr/>
          <p:nvPr/>
        </p:nvSpPr>
        <p:spPr>
          <a:xfrm>
            <a:off x="5209823" y="2329374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35" name="Google Shape;135;p3"/>
          <p:cNvSpPr txBox="1"/>
          <p:nvPr/>
        </p:nvSpPr>
        <p:spPr>
          <a:xfrm>
            <a:off x="5323530" y="2336425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36" name="Google Shape;136;p3"/>
          <p:cNvSpPr/>
          <p:nvPr/>
        </p:nvSpPr>
        <p:spPr>
          <a:xfrm>
            <a:off x="5209823" y="3518462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37" name="Google Shape;137;p3"/>
          <p:cNvSpPr txBox="1"/>
          <p:nvPr/>
        </p:nvSpPr>
        <p:spPr>
          <a:xfrm>
            <a:off x="5323530" y="3525514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38" name="Google Shape;138;p3"/>
          <p:cNvSpPr/>
          <p:nvPr/>
        </p:nvSpPr>
        <p:spPr>
          <a:xfrm>
            <a:off x="5209823" y="470114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39" name="Google Shape;139;p3"/>
          <p:cNvSpPr txBox="1"/>
          <p:nvPr/>
        </p:nvSpPr>
        <p:spPr>
          <a:xfrm>
            <a:off x="5323530" y="470820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40" name="Google Shape;140;p3"/>
          <p:cNvSpPr/>
          <p:nvPr/>
        </p:nvSpPr>
        <p:spPr>
          <a:xfrm>
            <a:off x="5209823" y="587120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41" name="Google Shape;141;p3"/>
          <p:cNvSpPr txBox="1"/>
          <p:nvPr/>
        </p:nvSpPr>
        <p:spPr>
          <a:xfrm>
            <a:off x="5323530" y="5878252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8;p30" id="142" name="Google Shape;142;p3"/>
          <p:cNvSpPr txBox="1"/>
          <p:nvPr/>
        </p:nvSpPr>
        <p:spPr>
          <a:xfrm>
            <a:off x="6570750" y="5818000"/>
            <a:ext cx="41862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 Y FUTURO TRABAJO</a:t>
            </a:r>
            <a:endParaRPr b="0" i="0" sz="1500" u="none" cap="none" strike="noStrike">
              <a:solidFill>
                <a:srgbClr val="42424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Innovación para el futuro de la vida urbana</a:t>
            </a:r>
            <a:r>
              <a:rPr b="0" i="0" lang="es-ES" sz="11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1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TÍTULO CAPSTONE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descr="Google Shape;124;p27" id="144" name="Google Shape;14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1897725" y="1838044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1757925" y="2211029"/>
            <a:ext cx="3098700" cy="38979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1916850" y="2299627"/>
            <a:ext cx="28698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La calidad del aire es un factor clave para la salud y el bienestar de la población urbana. </a:t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Nos mueve la convicción de que la tecnología y el análisis de datos pueden ser aliados fundamentales para proteger el medio ambiente y mejorar la vida en las ciudades, especialmente para los colectivos más vulnerables.</a:t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1717575" y="2442602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2289075" y="1913114"/>
            <a:ext cx="2036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E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&lt;MOTIVACIÓN&gt;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5065025" y="2211029"/>
            <a:ext cx="3098700" cy="38979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5223950" y="2299625"/>
            <a:ext cx="2751300" cy="3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2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&gt; OBJETIVO PRINCIPAL:</a:t>
            </a:r>
            <a:endParaRPr b="1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Desarrollar un modelo para predecir la calidad del aire en Madrid, utilizando datos variables exógenas innovadoras.</a:t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&gt; OBJETIVO SECUNDARIO:</a:t>
            </a:r>
            <a:endParaRPr b="1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Analizar el impacto de las políticas de movilidad, en particular de las Zonas de Bajas Emisiones (ZBE) y la influencia de la vida urbana</a:t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&gt; ALCANCE: </a:t>
            </a:r>
            <a:r>
              <a:rPr b="0" i="0" lang="es-ES" sz="12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desde 2021 hasta los primeros meses de 2025</a:t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8093750" y="3040614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8372125" y="2211029"/>
            <a:ext cx="3098700" cy="38979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8531050" y="2299640"/>
            <a:ext cx="2751300" cy="3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2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El proyecto se ha desarrollado en equipo, con reuniones semanales y comunicación diaria para coordinar tareas y resolver dudas.</a:t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2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La gestión de archivos y documentación se centralizó en Google Drive, con una guía clara para facilitar el acceso.</a:t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2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La distribución de tareas fue estratégica y flexible, fomentando el aprendizaje compartido y el apoyo mutuo entre todas las integrantes. </a:t>
            </a:r>
            <a:endParaRPr b="0" i="0" sz="1200" u="none" cap="none" strike="noStrike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11386075" y="2466927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319;p34" id="171" name="Google Shape;171;p4"/>
          <p:cNvSpPr txBox="1"/>
          <p:nvPr/>
        </p:nvSpPr>
        <p:spPr>
          <a:xfrm>
            <a:off x="2913075" y="892976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INTRODUCCIÓN</a:t>
            </a:r>
            <a:r>
              <a:rPr b="0" i="0" lang="es-ES" sz="2700" u="none" cap="none" strike="noStrike">
                <a:solidFill>
                  <a:srgbClr val="595959"/>
                </a:solidFill>
                <a:latin typeface="Oswald Light"/>
                <a:ea typeface="Oswald Light"/>
                <a:cs typeface="Oswald Light"/>
                <a:sym typeface="Oswald Light"/>
              </a:rPr>
              <a:t> Predicción de la calidad del aire</a:t>
            </a:r>
            <a:r>
              <a:rPr b="0" i="0" lang="es-ES" sz="2700" u="none" cap="none" strike="noStrike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endParaRPr b="0" i="0" sz="2700" u="none" cap="none" strike="noStrike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b="0" i="0" sz="2700" u="none" cap="none" strike="noStrike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172" name="Google Shape;172;p4"/>
          <p:cNvCxnSpPr/>
          <p:nvPr/>
        </p:nvCxnSpPr>
        <p:spPr>
          <a:xfrm rot="10800000">
            <a:off x="761975" y="1077126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173" name="Google Shape;173;p4"/>
          <p:cNvSpPr/>
          <p:nvPr/>
        </p:nvSpPr>
        <p:spPr>
          <a:xfrm>
            <a:off x="1616075" y="973939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74" name="Google Shape;174;p4"/>
          <p:cNvSpPr/>
          <p:nvPr/>
        </p:nvSpPr>
        <p:spPr>
          <a:xfrm>
            <a:off x="2121336" y="773438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75" name="Google Shape;175;p4"/>
          <p:cNvSpPr txBox="1"/>
          <p:nvPr/>
        </p:nvSpPr>
        <p:spPr>
          <a:xfrm>
            <a:off x="2235042" y="780489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5204813" y="1830431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5272475" y="1905514"/>
            <a:ext cx="27513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E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&lt;OBJETIVOS&gt;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8497150" y="1830431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8642725" y="1905514"/>
            <a:ext cx="2557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E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&lt;ORGANIZACIÓN&gt;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180" name="Google Shape;18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5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5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196" name="Google Shape;196;p5"/>
          <p:cNvSpPr txBox="1"/>
          <p:nvPr/>
        </p:nvSpPr>
        <p:spPr>
          <a:xfrm>
            <a:off x="2913075" y="859623"/>
            <a:ext cx="79011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Origen y descarga de los datos</a:t>
            </a:r>
            <a:r>
              <a:rPr b="0" i="0" lang="es-ES" sz="2700" u="none" cap="none" strike="noStrike">
                <a:solidFill>
                  <a:srgbClr val="595959"/>
                </a:solidFill>
                <a:latin typeface="Oswald Light"/>
                <a:ea typeface="Oswald Light"/>
                <a:cs typeface="Oswald Light"/>
                <a:sym typeface="Oswald Light"/>
              </a:rPr>
              <a:t> Fuentes abiertas y automatización para un análisis robusto 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197" name="Google Shape;197;p5"/>
          <p:cNvCxnSpPr/>
          <p:nvPr/>
        </p:nvCxnSpPr>
        <p:spPr>
          <a:xfrm rot="10800000">
            <a:off x="761975" y="1043789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198" name="Google Shape;198;p5"/>
          <p:cNvSpPr/>
          <p:nvPr/>
        </p:nvSpPr>
        <p:spPr>
          <a:xfrm>
            <a:off x="1616075" y="940602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99" name="Google Shape;199;p5"/>
          <p:cNvSpPr/>
          <p:nvPr/>
        </p:nvSpPr>
        <p:spPr>
          <a:xfrm>
            <a:off x="2121336" y="74010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00" name="Google Shape;200;p5"/>
          <p:cNvSpPr txBox="1"/>
          <p:nvPr/>
        </p:nvSpPr>
        <p:spPr>
          <a:xfrm>
            <a:off x="2235042" y="747152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201" name="Google Shape;2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578;p42" id="202" name="Google Shape;202;p5"/>
          <p:cNvSpPr txBox="1"/>
          <p:nvPr/>
        </p:nvSpPr>
        <p:spPr>
          <a:xfrm>
            <a:off x="1820975" y="1742675"/>
            <a:ext cx="92976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Más de </a:t>
            </a:r>
            <a:r>
              <a:rPr b="0" i="1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600 archivos</a:t>
            </a: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descargados del portal de datos abiertos del Ayuntamiento de Madrid.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203" name="Google Shape;203;p5"/>
          <p:cNvSpPr txBox="1"/>
          <p:nvPr/>
        </p:nvSpPr>
        <p:spPr>
          <a:xfrm>
            <a:off x="1820975" y="2188871"/>
            <a:ext cx="92976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Variables recogidas</a:t>
            </a: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Contaminantes atmosféricos (NO₂, O₃, PM10, PM2.5, SO₂)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Datos Meteorológicos (temperatura, viento, presión atmosférica…)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Datos de tráfico (intensidad, localización de estaciones…)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Y otras variables exógenas creadas a partir de las anteriores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204" name="Google Shape;204;p5"/>
          <p:cNvSpPr txBox="1"/>
          <p:nvPr/>
        </p:nvSpPr>
        <p:spPr>
          <a:xfrm>
            <a:off x="1874775" y="3762784"/>
            <a:ext cx="92976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Fuentes públicas y profunda investigación</a:t>
            </a: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Portal de datos abiertos del Ayuntamiento de Madrid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Agencia Estatal de Meteorología (AEMET)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Estado del arte de nuestra memoria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205" name="Google Shape;205;p5"/>
          <p:cNvSpPr txBox="1"/>
          <p:nvPr/>
        </p:nvSpPr>
        <p:spPr>
          <a:xfrm>
            <a:off x="1874775" y="5083334"/>
            <a:ext cx="92976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Descarga y procesamiento</a:t>
            </a: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Automatización con Python para la descarga, descompresión y organización de los archivos.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500"/>
              <a:buFont typeface="Arial"/>
              <a:buChar char="●"/>
            </a:pPr>
            <a:r>
              <a:rPr b="0" i="0" lang="es-ES" sz="15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Estandarización de formatos, unificación de datos…</a:t>
            </a:r>
            <a:endParaRPr b="0" i="0" sz="15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6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6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221" name="Google Shape;221;p6"/>
          <p:cNvSpPr txBox="1"/>
          <p:nvPr/>
        </p:nvSpPr>
        <p:spPr>
          <a:xfrm>
            <a:off x="2913075" y="823725"/>
            <a:ext cx="8361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Zonas de Bajas Emisiones (ZBE)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Identificación del efecto frontera</a:t>
            </a:r>
            <a:endParaRPr b="0" i="0" sz="2700" u="none" cap="none" strike="noStrike">
              <a:solidFill>
                <a:schemeClr val="dk2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b="0" i="0" sz="2700" u="none" cap="none" strike="noStrike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222" name="Google Shape;222;p6"/>
          <p:cNvCxnSpPr/>
          <p:nvPr/>
        </p:nvCxnSpPr>
        <p:spPr>
          <a:xfrm rot="10800000">
            <a:off x="761975" y="10078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223" name="Google Shape;223;p6"/>
          <p:cNvSpPr/>
          <p:nvPr/>
        </p:nvSpPr>
        <p:spPr>
          <a:xfrm>
            <a:off x="1616075" y="9047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224" name="Google Shape;224;p6"/>
          <p:cNvSpPr/>
          <p:nvPr/>
        </p:nvSpPr>
        <p:spPr>
          <a:xfrm>
            <a:off x="2121336" y="70419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25" name="Google Shape;225;p6"/>
          <p:cNvSpPr txBox="1"/>
          <p:nvPr/>
        </p:nvSpPr>
        <p:spPr>
          <a:xfrm>
            <a:off x="2235042" y="71125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226" name="Google Shape;226;p6"/>
          <p:cNvSpPr txBox="1"/>
          <p:nvPr/>
        </p:nvSpPr>
        <p:spPr>
          <a:xfrm>
            <a:off x="1820975" y="1421050"/>
            <a:ext cx="93069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Arial"/>
              <a:buChar char="●"/>
            </a:pPr>
            <a:r>
              <a:rPr b="0" i="0" lang="es-ES" sz="16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Delimitación de las ZBE en Madrid usando mapas y fuentes oficiales.</a:t>
            </a:r>
            <a:endParaRPr b="0" i="0" sz="16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Arial"/>
              <a:buChar char="●"/>
            </a:pPr>
            <a:r>
              <a:rPr b="0" i="0" lang="es-ES" sz="16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Análisis de comportamiento de los contaminantes en el tiempo.</a:t>
            </a:r>
            <a:endParaRPr b="0" i="0" sz="16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Arial"/>
              <a:buChar char="●"/>
            </a:pPr>
            <a:r>
              <a:rPr b="0" i="0" lang="es-ES" sz="16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Comparativa de contaminantes y tráfico antes y después de la ZBE.</a:t>
            </a:r>
            <a:endParaRPr b="0" i="0" sz="16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Arial"/>
              <a:buChar char="●"/>
            </a:pPr>
            <a:r>
              <a:rPr b="0" i="0" lang="es-ES" sz="16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Reto: localizar estaciones y validar datos limítrofes.</a:t>
            </a:r>
            <a:endParaRPr b="0" i="0" sz="16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Arial"/>
              <a:buChar char="●"/>
            </a:pPr>
            <a:r>
              <a:rPr b="0" i="0" lang="es-ES" sz="16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Hallazgo: el efecto frontera es progresivo, no inmediato.</a:t>
            </a:r>
            <a:endParaRPr b="0" i="0" sz="16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227" name="Google Shape;22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 title="Captura de Pantalla 2025-05-16 a las 7.47.49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0150" y="3582875"/>
            <a:ext cx="2550190" cy="250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3725"/>
              </a:srgbClr>
            </a:outerShdw>
          </a:effectLst>
        </p:spPr>
      </p:pic>
      <p:pic>
        <p:nvPicPr>
          <p:cNvPr id="229" name="Google Shape;229;p6" title="Captura de Pantalla 2025-05-16 a las 7.48.20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1325" y="3582850"/>
            <a:ext cx="5155975" cy="250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372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7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7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245" name="Google Shape;245;p7"/>
          <p:cNvSpPr txBox="1"/>
          <p:nvPr/>
        </p:nvSpPr>
        <p:spPr>
          <a:xfrm>
            <a:off x="2913075" y="823737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Innovación en el análisis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Variables predictoras clave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246" name="Google Shape;246;p7"/>
          <p:cNvCxnSpPr/>
          <p:nvPr/>
        </p:nvCxnSpPr>
        <p:spPr>
          <a:xfrm rot="10800000">
            <a:off x="761975" y="10078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247" name="Google Shape;247;p7"/>
          <p:cNvSpPr/>
          <p:nvPr/>
        </p:nvSpPr>
        <p:spPr>
          <a:xfrm>
            <a:off x="1616075" y="9047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248" name="Google Shape;248;p7"/>
          <p:cNvSpPr/>
          <p:nvPr/>
        </p:nvSpPr>
        <p:spPr>
          <a:xfrm>
            <a:off x="2121336" y="70419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49" name="Google Shape;249;p7"/>
          <p:cNvSpPr txBox="1"/>
          <p:nvPr/>
        </p:nvSpPr>
        <p:spPr>
          <a:xfrm>
            <a:off x="2235042" y="71125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250" name="Google Shape;250;p7"/>
          <p:cNvSpPr txBox="1"/>
          <p:nvPr/>
        </p:nvSpPr>
        <p:spPr>
          <a:xfrm>
            <a:off x="2121325" y="1689000"/>
            <a:ext cx="84021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500" u="none" cap="none" strike="noStrike">
                <a:solidFill>
                  <a:srgbClr val="33D9B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&gt;&gt;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Variable de diferencia de tráfico dentro y fuera de la ZBE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nos permitió medir de forma precisa el “efecto frontera”: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analizamos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diariamente cómo variaba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la intensidad del tráfico entre ambas zonas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para detectar posibles desplazamientos de la contaminación. </a:t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500" u="none" cap="none" strike="noStrike">
                <a:solidFill>
                  <a:srgbClr val="33D9B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&gt;&gt;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Variable de eventos especiales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identifica los días en los que Madrid vive alteraciones urbanas relevantes, como conciertos, partidos o manifestaciones. Al estudiar estos días, pudimos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anticipar episodios de contaminación excepcionales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y adaptar el modelo a la vida real de la ciudad.</a:t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251" name="Google Shape;2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8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8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267" name="Google Shape;267;p8"/>
          <p:cNvSpPr txBox="1"/>
          <p:nvPr/>
        </p:nvSpPr>
        <p:spPr>
          <a:xfrm>
            <a:off x="2921050" y="727174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De los datos al modelo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 Preparación para el análisis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268" name="Google Shape;268;p8"/>
          <p:cNvCxnSpPr/>
          <p:nvPr/>
        </p:nvCxnSpPr>
        <p:spPr>
          <a:xfrm rot="10800000">
            <a:off x="769950" y="911325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269" name="Google Shape;269;p8"/>
          <p:cNvSpPr/>
          <p:nvPr/>
        </p:nvSpPr>
        <p:spPr>
          <a:xfrm>
            <a:off x="1624050" y="8081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270" name="Google Shape;270;p8"/>
          <p:cNvSpPr/>
          <p:nvPr/>
        </p:nvSpPr>
        <p:spPr>
          <a:xfrm>
            <a:off x="2129311" y="607637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71" name="Google Shape;271;p8"/>
          <p:cNvSpPr txBox="1"/>
          <p:nvPr/>
        </p:nvSpPr>
        <p:spPr>
          <a:xfrm>
            <a:off x="2243017" y="614688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272" name="Google Shape;272;p8"/>
          <p:cNvSpPr txBox="1"/>
          <p:nvPr/>
        </p:nvSpPr>
        <p:spPr>
          <a:xfrm>
            <a:off x="5476750" y="1423725"/>
            <a:ext cx="6609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ES" sz="1300" u="none" cap="none" strike="noStrike">
                <a:solidFill>
                  <a:srgbClr val="33D9B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&gt;&gt; </a:t>
            </a:r>
            <a:r>
              <a:rPr b="1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Integración de datos:  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Descarga de más de 600 datasets mensuales (contaminantes, clima, tráfico) desde 2021.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Unificación y limpieza usando Python y SQL.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ES" sz="1300" u="none" cap="none" strike="noStrike">
                <a:solidFill>
                  <a:srgbClr val="33D9B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&gt;&gt; </a:t>
            </a:r>
            <a:r>
              <a:rPr b="1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Homogeneización: 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Eliminación de duplicados y valores nulos.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Conversión de formatos y agregación diaria.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ES" sz="1300" u="none" cap="none" strike="noStrike">
                <a:solidFill>
                  <a:srgbClr val="33D9B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&gt;&gt; </a:t>
            </a:r>
            <a:r>
              <a:rPr b="1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Resultado: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compacto y listo para análisis.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Reducción de complejidad: de 38,000 a 1,500 o 7500 filas diarias.</a:t>
            </a:r>
            <a:endParaRPr b="0" i="0" sz="1300" u="none" cap="none" strike="noStrike">
              <a:solidFill>
                <a:srgbClr val="33D9B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273" name="Google Shape;2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8"/>
          <p:cNvSpPr/>
          <p:nvPr/>
        </p:nvSpPr>
        <p:spPr>
          <a:xfrm>
            <a:off x="5536750" y="4957200"/>
            <a:ext cx="6489900" cy="10932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s-ES" sz="13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  &gt;&gt;</a:t>
            </a: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Garantizar datos fiables y comparables para el modelado predictivo de la calidad del aire en Madrid.</a:t>
            </a:r>
            <a:endParaRPr b="1" i="0" sz="13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8" title="Captura de pantalla (26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6100" y="1423714"/>
            <a:ext cx="2981512" cy="23038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666"/>
              </a:srgbClr>
            </a:outerShdw>
          </a:effectLst>
        </p:spPr>
      </p:pic>
      <p:pic>
        <p:nvPicPr>
          <p:cNvPr id="276" name="Google Shape;276;p8" title="Captura de pantalla (27)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6100" y="4126334"/>
            <a:ext cx="3061887" cy="1881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666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9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9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en Madrid</a:t>
            </a:r>
            <a:endParaRPr b="0" i="0" sz="1600" u="none" cap="none" strike="noStrike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292" name="Google Shape;292;p9"/>
          <p:cNvSpPr txBox="1"/>
          <p:nvPr/>
        </p:nvSpPr>
        <p:spPr>
          <a:xfrm>
            <a:off x="2921050" y="727174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Análisis Exploratorio </a:t>
            </a:r>
            <a:r>
              <a:rPr b="0" i="0" lang="es-ES" sz="2700" u="none" cap="none" strike="noStrike">
                <a:solidFill>
                  <a:schemeClr val="dk2"/>
                </a:solidFill>
                <a:latin typeface="Oswald Light"/>
                <a:ea typeface="Oswald Light"/>
                <a:cs typeface="Oswald Light"/>
                <a:sym typeface="Oswald Light"/>
              </a:rPr>
              <a:t>Análisis de nuestro datos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293" name="Google Shape;293;p9"/>
          <p:cNvCxnSpPr/>
          <p:nvPr/>
        </p:nvCxnSpPr>
        <p:spPr>
          <a:xfrm rot="10800000">
            <a:off x="769950" y="911325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294" name="Google Shape;294;p9"/>
          <p:cNvSpPr/>
          <p:nvPr/>
        </p:nvSpPr>
        <p:spPr>
          <a:xfrm>
            <a:off x="1624050" y="8081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295" name="Google Shape;295;p9"/>
          <p:cNvSpPr/>
          <p:nvPr/>
        </p:nvSpPr>
        <p:spPr>
          <a:xfrm>
            <a:off x="2129311" y="607637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96" name="Google Shape;296;p9"/>
          <p:cNvSpPr txBox="1"/>
          <p:nvPr/>
        </p:nvSpPr>
        <p:spPr>
          <a:xfrm>
            <a:off x="2177280" y="637463"/>
            <a:ext cx="49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1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5.1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297" name="Google Shape;29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9"/>
          <p:cNvSpPr/>
          <p:nvPr/>
        </p:nvSpPr>
        <p:spPr>
          <a:xfrm>
            <a:off x="7132733" y="4032450"/>
            <a:ext cx="4263900" cy="24114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s-ES" sz="13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  &gt;&gt;</a:t>
            </a: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Hallazgos principales: </a:t>
            </a:r>
            <a:r>
              <a:rPr b="1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correlación entre NO₂ y tráfico (~0.70).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Arial"/>
              <a:buChar char="•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viento favorece la dispersión de contaminantes.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Arial"/>
              <a:buChar char="•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humedad y las precipitaciones reducen los niveles de PM.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restricciones de tráfico reducen la contaminación dentro y fuera de la ZBE.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Arial"/>
              <a:buChar char="•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se detectaron valores nulos tras la limpieza.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9" title="Distribucion de Media Dioxido Nitrogen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8625" y="1433000"/>
            <a:ext cx="4185446" cy="2292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300" name="Google Shape;300;p9" title="Evolución temporal Media No2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8305" y="1428875"/>
            <a:ext cx="4374269" cy="2292724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2941"/>
              </a:srgbClr>
            </a:outerShdw>
          </a:effectLst>
        </p:spPr>
      </p:pic>
      <p:sp>
        <p:nvSpPr>
          <p:cNvPr id="301" name="Google Shape;301;p9"/>
          <p:cNvSpPr/>
          <p:nvPr/>
        </p:nvSpPr>
        <p:spPr>
          <a:xfrm>
            <a:off x="1568633" y="4032450"/>
            <a:ext cx="2731800" cy="24006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ES" sz="14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s-ES" sz="13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analizadas:</a:t>
            </a: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Contaminantes: NO₂, SO₂, O₃, PM10, PM2.5 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Arial"/>
              <a:buChar char="•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Meteorología: temperatura, humedad, viento, presión 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Tráfico.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ZBE y eventos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4661483" y="4027050"/>
            <a:ext cx="2110200" cy="24114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s-ES" sz="1300" u="none" cap="none" strike="noStrike">
                <a:solidFill>
                  <a:srgbClr val="33D9BE"/>
                </a:solidFill>
                <a:latin typeface="Arial"/>
                <a:ea typeface="Arial"/>
                <a:cs typeface="Arial"/>
                <a:sym typeface="Arial"/>
              </a:rPr>
              <a:t>  &gt;&gt;</a:t>
            </a: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Arial"/>
              <a:buChar char="•"/>
            </a:pPr>
            <a:r>
              <a:rPr b="0" i="0" lang="es-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Comprender relaciones y patrones clave para orientar el modelado predictivo.</a:t>
            </a:r>
            <a:endParaRPr b="1" i="0" sz="13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